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DEBBC-F476-4979-A523-D0502647022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91C4E-0D07-45A2-8D9E-B2F2C131F9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CCF2-F600-4067-BAE1-C4C864535D1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28AB-0B26-451E-8565-D895612E0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CCF2-F600-4067-BAE1-C4C864535D1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28AB-0B26-451E-8565-D895612E0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CCF2-F600-4067-BAE1-C4C864535D1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28AB-0B26-451E-8565-D895612E0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CCF2-F600-4067-BAE1-C4C864535D1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28AB-0B26-451E-8565-D895612E0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CCF2-F600-4067-BAE1-C4C864535D1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B3B28AB-0B26-451E-8565-D895612E0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CCF2-F600-4067-BAE1-C4C864535D1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28AB-0B26-451E-8565-D895612E0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CCF2-F600-4067-BAE1-C4C864535D1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28AB-0B26-451E-8565-D895612E0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CCF2-F600-4067-BAE1-C4C864535D1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28AB-0B26-451E-8565-D895612E0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CCF2-F600-4067-BAE1-C4C864535D1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28AB-0B26-451E-8565-D895612E0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CCF2-F600-4067-BAE1-C4C864535D1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28AB-0B26-451E-8565-D895612E0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CCF2-F600-4067-BAE1-C4C864535D1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28AB-0B26-451E-8565-D895612E0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BCCCF2-F600-4067-BAE1-C4C864535D1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3B28AB-0B26-451E-8565-D895612E0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INTEGRIRANI DAN </a:t>
            </a:r>
            <a:br>
              <a:rPr lang="hr-HR" dirty="0" smtClean="0">
                <a:solidFill>
                  <a:schemeClr val="bg1"/>
                </a:solidFill>
              </a:rPr>
            </a:br>
            <a:r>
              <a:rPr lang="hr-HR" dirty="0" smtClean="0">
                <a:solidFill>
                  <a:schemeClr val="bg1"/>
                </a:solidFill>
              </a:rPr>
              <a:t>“USKRS”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43702" y="5500702"/>
            <a:ext cx="2128830" cy="571504"/>
          </a:xfrm>
        </p:spPr>
        <p:txBody>
          <a:bodyPr>
            <a:normAutofit fontScale="925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PŠ Pridvorje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285860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USKRS U MOJOJ OBITELJI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Na Cvijetnicu počinju pripreme za Uskrs. Svi idemo na misu  i blagoslivljamo palme. Na Veliki petak isto idemo na misu. U subotu bojamo jaja i pravimo kolače. Na uskršnje jutro za doručak jedemo blagoslovljenu hranu koju smo noć prije odnijeli u crkvu na blagoslov. Najdraže mi je kad se tucamo jajima i družimo s rodbinom i prijateljima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                                                                                              Anđela Dragić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                                                                                                        3. razred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4000504"/>
            <a:ext cx="8643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USKRS U OBITELJI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Moji ukućani i ja za Uskrs bojamo jaja. Baka obavezno napravi pincu koju nosimo na blagoslov zajedno s kuhanim jajima , soli i sjemenima. Na Uskrs ujutro jedni drugima čestitamo Uskrs. Prekrstimo se blagoslovljenom vodom  i jedemo blagoslovljenu hranu. Nakon svete mise baka pripremi svečani ručak i puno kolača. Popodne se mi djeca znamo igrati tuckanja jaja, a onda pođemo u posjet baki i djedu i obavezno dobijemo obojana šarena jaja i po koje čokoladno 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                                                                                    </a:t>
            </a:r>
            <a:r>
              <a:rPr lang="hr-HR" dirty="0" smtClean="0">
                <a:solidFill>
                  <a:schemeClr val="bg1"/>
                </a:solidFill>
              </a:rPr>
              <a:t>                Ivan </a:t>
            </a:r>
            <a:r>
              <a:rPr lang="hr-HR" dirty="0" smtClean="0">
                <a:solidFill>
                  <a:schemeClr val="bg1"/>
                </a:solidFill>
              </a:rPr>
              <a:t>Mujo </a:t>
            </a:r>
          </a:p>
          <a:p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                                                                                               </a:t>
            </a:r>
            <a:r>
              <a:rPr lang="hr-HR" dirty="0" smtClean="0">
                <a:solidFill>
                  <a:schemeClr val="bg1"/>
                </a:solidFill>
              </a:rPr>
              <a:t>           </a:t>
            </a:r>
            <a:r>
              <a:rPr lang="hr-HR" dirty="0" smtClean="0">
                <a:solidFill>
                  <a:schemeClr val="bg1"/>
                </a:solidFill>
              </a:rPr>
              <a:t>2. razred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500042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LITERARNI RADOVI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786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USKRS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Pripreme za Uskrs moja obitelj počinje već na Cvijetnu nedjelju. Tada nosimo ispletenu palmu i grančicu masline na blagoslov. Zatim slijedi Veliki tjedan. U četvrtak i petak idemo u crkvu gdje se pjeva Muka Gospodinova. U subotu mama boja jaja u lučini , a mi djeca joj pomažemo lijepiti sličice. U subotu večer idemo na misu i nosimo blagoslov. U blagoslovu nosimo jaja, pinicu, sol i šibice. U nedjelju je Uskrs. Kad se probudimo za doručak jedemo blagoslovljenu hranu , a zatim idemo u crkvu. Svi skupa smo na obiteljskom uskrsnom ručku. Tako moja obitelj slavi Uskrs.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                                                                                                          Pero Butijer</a:t>
            </a:r>
          </a:p>
          <a:p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2. razred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4549677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KAKO SLAVIM USKRS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Ja se pripremam za Uskrs tako što  pletem palmice , idem na misu i pengam jaja. Na Uskrs jedem jaja, idem na misu i jedem pincu.  Za Uskrs pravimo kolače. Na misu nosimo blagoslovit jaja i pincu za doručak.</a:t>
            </a:r>
          </a:p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                                                                                                     Robert Prusina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1. razred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SCN2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682054" y="3461954"/>
            <a:ext cx="3121152" cy="2340864"/>
          </a:xfrm>
          <a:prstGeom prst="rect">
            <a:avLst/>
          </a:prstGeom>
        </p:spPr>
      </p:pic>
      <p:pic>
        <p:nvPicPr>
          <p:cNvPr id="16" name="Picture 15" descr="DSCN2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895972" y="3461954"/>
            <a:ext cx="3121152" cy="2340864"/>
          </a:xfrm>
          <a:prstGeom prst="rect">
            <a:avLst/>
          </a:prstGeom>
        </p:spPr>
      </p:pic>
      <p:pic>
        <p:nvPicPr>
          <p:cNvPr id="17" name="Picture 16" descr="DSCN23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52766" y="3390516"/>
            <a:ext cx="3121152" cy="2340864"/>
          </a:xfrm>
          <a:prstGeom prst="rect">
            <a:avLst/>
          </a:prstGeom>
        </p:spPr>
      </p:pic>
      <p:pic>
        <p:nvPicPr>
          <p:cNvPr id="18" name="Picture 17" descr="DSCN23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571480"/>
            <a:ext cx="3121152" cy="234086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57158" y="1000108"/>
            <a:ext cx="42862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Easter in the classroom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324600" y="3747706"/>
            <a:ext cx="3121152" cy="2340864"/>
          </a:xfrm>
          <a:prstGeom prst="rect">
            <a:avLst/>
          </a:prstGeom>
        </p:spPr>
      </p:pic>
      <p:pic>
        <p:nvPicPr>
          <p:cNvPr id="3" name="Picture 2" descr="DSCN23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967806" y="3747706"/>
            <a:ext cx="3121152" cy="2340864"/>
          </a:xfrm>
          <a:prstGeom prst="rect">
            <a:avLst/>
          </a:prstGeom>
        </p:spPr>
      </p:pic>
      <p:pic>
        <p:nvPicPr>
          <p:cNvPr id="4" name="Picture 3" descr="DSCN23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714356"/>
            <a:ext cx="3121152" cy="2340864"/>
          </a:xfrm>
          <a:prstGeom prst="rect">
            <a:avLst/>
          </a:prstGeom>
        </p:spPr>
      </p:pic>
      <p:pic>
        <p:nvPicPr>
          <p:cNvPr id="5" name="Picture 4" descr="DSCN23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714356"/>
            <a:ext cx="3121152" cy="2340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3214686"/>
            <a:ext cx="30003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      Easter is here!</a:t>
            </a:r>
          </a:p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Chocolate Easter eggs </a:t>
            </a:r>
          </a:p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And Easter bunnies,</a:t>
            </a:r>
          </a:p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Hot cross buns</a:t>
            </a:r>
          </a:p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Yummy, yummy !</a:t>
            </a:r>
          </a:p>
          <a:p>
            <a:pPr algn="ctr"/>
            <a:endParaRPr lang="hr-HR" sz="2000" dirty="0" smtClean="0">
              <a:solidFill>
                <a:schemeClr val="bg1"/>
              </a:solidFill>
            </a:endParaRPr>
          </a:p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Easter is here,</a:t>
            </a:r>
          </a:p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It is time for fun-</a:t>
            </a:r>
          </a:p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Happy Easter </a:t>
            </a:r>
          </a:p>
          <a:p>
            <a:pPr algn="ctr"/>
            <a:r>
              <a:rPr lang="hr-HR" sz="2000" dirty="0" smtClean="0">
                <a:solidFill>
                  <a:schemeClr val="bg1"/>
                </a:solidFill>
              </a:rPr>
              <a:t>Everyone!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PLETENJE PALMICA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DSCN22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428736"/>
            <a:ext cx="3121152" cy="2340864"/>
          </a:xfrm>
        </p:spPr>
      </p:pic>
      <p:pic>
        <p:nvPicPr>
          <p:cNvPr id="5" name="Picture 4" descr="DSCN22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428736"/>
            <a:ext cx="3121152" cy="2340864"/>
          </a:xfrm>
          <a:prstGeom prst="rect">
            <a:avLst/>
          </a:prstGeom>
        </p:spPr>
      </p:pic>
      <p:pic>
        <p:nvPicPr>
          <p:cNvPr id="6" name="Picture 5" descr="DSCN22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3929066"/>
            <a:ext cx="3121152" cy="2340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4143380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Niko Veselić i Anita Butijer došli su u školu pokazati svim učenicima kako se pletu palmice. Uz njihovu demonstraciju pletenja palmi aktivnost u radu bila je jako </a:t>
            </a:r>
            <a:r>
              <a:rPr lang="hr-HR" sz="2000" dirty="0" smtClean="0">
                <a:solidFill>
                  <a:schemeClr val="bg1"/>
                </a:solidFill>
              </a:rPr>
              <a:t>vesela i poučna.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N2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00042"/>
            <a:ext cx="3121152" cy="2340864"/>
          </a:xfrm>
          <a:prstGeom prst="rect">
            <a:avLst/>
          </a:prstGeom>
        </p:spPr>
      </p:pic>
      <p:pic>
        <p:nvPicPr>
          <p:cNvPr id="5" name="Picture 4" descr="DSCN2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00438"/>
            <a:ext cx="3121152" cy="2340864"/>
          </a:xfrm>
          <a:prstGeom prst="rect">
            <a:avLst/>
          </a:prstGeom>
        </p:spPr>
      </p:pic>
      <p:pic>
        <p:nvPicPr>
          <p:cNvPr id="6" name="Picture 5" descr="DSCN23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2714620"/>
            <a:ext cx="4799099" cy="3599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48" y="642918"/>
            <a:ext cx="4143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 smtClean="0">
              <a:solidFill>
                <a:schemeClr val="bg1"/>
              </a:solidFill>
            </a:endParaRPr>
          </a:p>
          <a:p>
            <a:endParaRPr lang="hr-HR" sz="2000" dirty="0" smtClean="0">
              <a:solidFill>
                <a:schemeClr val="bg1"/>
              </a:solidFill>
            </a:endParaRPr>
          </a:p>
          <a:p>
            <a:r>
              <a:rPr lang="hr-HR" sz="2000" dirty="0" smtClean="0">
                <a:solidFill>
                  <a:schemeClr val="bg1"/>
                </a:solidFill>
              </a:rPr>
              <a:t>Uz veselo druženje i rad s našim gostima nešto novo smo naučili i ponijeli doma naših ruku djelo.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Hvala Aniti i Niku.</a:t>
            </a:r>
          </a:p>
          <a:p>
            <a:endParaRPr lang="hr-HR" sz="2000" dirty="0" smtClean="0">
              <a:solidFill>
                <a:schemeClr val="bg1"/>
              </a:solidFill>
            </a:endParaRPr>
          </a:p>
          <a:p>
            <a:endParaRPr lang="hr-HR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2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873787">
            <a:off x="833312" y="1195132"/>
            <a:ext cx="3429024" cy="2571768"/>
          </a:xfrm>
          <a:prstGeom prst="rect">
            <a:avLst/>
          </a:prstGeom>
        </p:spPr>
      </p:pic>
      <p:pic>
        <p:nvPicPr>
          <p:cNvPr id="5" name="Picture 4" descr="DSCN23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928934"/>
            <a:ext cx="4667283" cy="3500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628" y="1000108"/>
            <a:ext cx="3571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Danas nismo donijeli marende u </a:t>
            </a:r>
            <a:r>
              <a:rPr lang="hr-HR" sz="2000" dirty="0" smtClean="0">
                <a:solidFill>
                  <a:schemeClr val="bg1"/>
                </a:solidFill>
              </a:rPr>
              <a:t>školu </a:t>
            </a:r>
            <a:r>
              <a:rPr lang="hr-HR" sz="2000" dirty="0" smtClean="0">
                <a:solidFill>
                  <a:schemeClr val="bg1"/>
                </a:solidFill>
              </a:rPr>
              <a:t>nego smo imali zajednički </a:t>
            </a:r>
            <a:r>
              <a:rPr lang="hr-HR" sz="2000" dirty="0" smtClean="0">
                <a:solidFill>
                  <a:schemeClr val="bg1"/>
                </a:solidFill>
              </a:rPr>
              <a:t>doručak.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Jeli </a:t>
            </a:r>
            <a:r>
              <a:rPr lang="hr-HR" sz="2000" dirty="0" smtClean="0">
                <a:solidFill>
                  <a:schemeClr val="bg1"/>
                </a:solidFill>
              </a:rPr>
              <a:t>smo pinicu koju svi  tako volimo.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357166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</a:rPr>
              <a:t>USKRŠNJI DORUČAK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N2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500570"/>
            <a:ext cx="2857520" cy="2143140"/>
          </a:xfrm>
          <a:prstGeom prst="rect">
            <a:avLst/>
          </a:prstGeom>
        </p:spPr>
      </p:pic>
      <p:pic>
        <p:nvPicPr>
          <p:cNvPr id="4" name="Picture 3" descr="DSCN2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395968"/>
            <a:ext cx="2857520" cy="2086743"/>
          </a:xfrm>
          <a:prstGeom prst="rect">
            <a:avLst/>
          </a:prstGeom>
        </p:spPr>
      </p:pic>
      <p:pic>
        <p:nvPicPr>
          <p:cNvPr id="6" name="Picture 5" descr="DSCN23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85728"/>
            <a:ext cx="2857520" cy="2143140"/>
          </a:xfrm>
          <a:prstGeom prst="rect">
            <a:avLst/>
          </a:prstGeom>
        </p:spPr>
      </p:pic>
      <p:pic>
        <p:nvPicPr>
          <p:cNvPr id="9" name="Picture 8" descr="DSCN23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3071809"/>
            <a:ext cx="4714908" cy="35361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7554" y="1643050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Vrijedne ruke naše pripremaju jaja za bojanje u lučini. Za bojati jaja u lučini </a:t>
            </a:r>
            <a:r>
              <a:rPr lang="hr-HR" sz="2000" dirty="0" smtClean="0">
                <a:solidFill>
                  <a:schemeClr val="bg1"/>
                </a:solidFill>
              </a:rPr>
              <a:t>potrebno </a:t>
            </a:r>
            <a:r>
              <a:rPr lang="hr-HR" sz="2000" dirty="0" smtClean="0">
                <a:solidFill>
                  <a:schemeClr val="bg1"/>
                </a:solidFill>
              </a:rPr>
              <a:t>je jaje, list trave, čarapa, škare, konac i kora </a:t>
            </a:r>
            <a:r>
              <a:rPr lang="hr-HR" sz="2000" dirty="0" smtClean="0">
                <a:solidFill>
                  <a:schemeClr val="bg1"/>
                </a:solidFill>
              </a:rPr>
              <a:t>luka.</a:t>
            </a:r>
            <a:endParaRPr lang="hr-HR" sz="20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214290"/>
            <a:ext cx="5214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</a:rPr>
              <a:t>TRADICIONALNO BOJANJE JAJA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2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357166"/>
            <a:ext cx="4542788" cy="2978463"/>
          </a:xfrm>
          <a:prstGeom prst="rect">
            <a:avLst/>
          </a:prstGeom>
        </p:spPr>
      </p:pic>
      <p:pic>
        <p:nvPicPr>
          <p:cNvPr id="6" name="Picture 5" descr="DSCN23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500438"/>
            <a:ext cx="4643470" cy="3053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214290"/>
            <a:ext cx="364333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Na svako jaje stavimo list trave ili cvijet i čvrsto ga umotamo u čarapu i koncem vežemo. Tako pripremljena jaja stavimo u lonac  čije dno smo prekrili lučinom. Između svakog reda jaja ide sloj lučine. Na kraju sve prekrijemo vodom i kuhamo na laganoj vatri . Bojanje </a:t>
            </a:r>
            <a:r>
              <a:rPr lang="hr-HR" sz="2000" dirty="0" smtClean="0">
                <a:solidFill>
                  <a:schemeClr val="bg1"/>
                </a:solidFill>
              </a:rPr>
              <a:t>jaja u lučini je starinski način bojanja jaja u Konavlima, 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a mi smo uz pomoć učiteljica naša jaja stavili kuhati. 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Ovo je najzdraviji način bojanja jaja za Uskrs i koristio se u davna vremena kada nije bilo boja za kupiti.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Podržavamo sve što je prirodno.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SCN2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9" y="642918"/>
            <a:ext cx="3429024" cy="2571768"/>
          </a:xfrm>
          <a:prstGeom prst="rect">
            <a:avLst/>
          </a:prstGeom>
        </p:spPr>
      </p:pic>
      <p:pic>
        <p:nvPicPr>
          <p:cNvPr id="17" name="Picture 16" descr="DSCN2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571876"/>
            <a:ext cx="3429024" cy="2571768"/>
          </a:xfrm>
          <a:prstGeom prst="rect">
            <a:avLst/>
          </a:prstGeom>
        </p:spPr>
      </p:pic>
      <p:pic>
        <p:nvPicPr>
          <p:cNvPr id="26" name="Picture 25" descr="DSCN23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571876"/>
            <a:ext cx="3429024" cy="2571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6314" y="1500174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Učiteljice su pokazale kako se jaja mogu pengati s pčelinjim voskom.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N2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00043"/>
            <a:ext cx="2786082" cy="2089562"/>
          </a:xfrm>
          <a:prstGeom prst="rect">
            <a:avLst/>
          </a:prstGeom>
        </p:spPr>
      </p:pic>
      <p:pic>
        <p:nvPicPr>
          <p:cNvPr id="4" name="Picture 3" descr="DSCN23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285992"/>
            <a:ext cx="5275352" cy="3956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3306" y="785794"/>
            <a:ext cx="5000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Na kraju cijelog procesa ovo su  naša omašćena jaja koja nosimo svojim kućama.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3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714356"/>
            <a:ext cx="7572428" cy="5679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285728"/>
            <a:ext cx="4633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ŠKOLSKI PANOI NA TEMU “USKRS”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438A1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626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INTEGRIRANI DAN  “USKRS”</vt:lpstr>
      <vt:lpstr>PLETENJE PALMICA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Zorovic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INTEGRIRANI DAN  “USKRS”</dc:title>
  <dc:creator>Nina</dc:creator>
  <cp:lastModifiedBy>Nina</cp:lastModifiedBy>
  <cp:revision>19</cp:revision>
  <dcterms:created xsi:type="dcterms:W3CDTF">2015-03-27T07:06:58Z</dcterms:created>
  <dcterms:modified xsi:type="dcterms:W3CDTF">2015-03-27T10:41:32Z</dcterms:modified>
</cp:coreProperties>
</file>